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elasio Semi Bold" charset="0"/>
      <p:regular r:id="rId17"/>
    </p:embeddedFont>
    <p:embeddedFont>
      <p:font typeface="Gelasio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AD1"/>
    <a:srgbClr val="F5F2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02" y="-7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2BFB-CDCB-42E8-BB0C-E2750000E5F6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949E-C267-43EB-B723-F8CAAA979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D2603-CEC1-481C-A8A0-752FDD0A6CA4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76F5-2EA7-4507-9AB5-A8918645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0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95306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Целевые ориентиры развития дошкольного образования РФ на период до 2030 года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3653195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Уважаемые коллеги, в данной презентации мы подробно рассмотрим ключевые направления и целевые ориентиры развития системы дошкольного образования в Российской Федерации до 2030 года. Эти инициативы направлены на формирование гармонично развитой личности, готовой к жизни в современном обществе и сохранению традиционных ценностей. Мы обсудим стратегические документы, определяющие вектор нашего движения, и пути их реализации в повседневной практике дошкольных образовательных организаций.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6416754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ru-RU" sz="1550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 </a:t>
            </a: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уважением, Елена Валерьевна Романова, старший методист ИМЦ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564" y="621268"/>
            <a:ext cx="7742873" cy="2189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Целевые ориентиры развития дошкольного образования Российской Федерации на период до 2030 года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700564" y="3160752"/>
            <a:ext cx="2435066" cy="577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2030</a:t>
            </a:r>
            <a:endParaRPr lang="en-US" sz="4550" dirty="0"/>
          </a:p>
        </p:txBody>
      </p:sp>
      <p:sp>
        <p:nvSpPr>
          <p:cNvPr id="5" name="Text 2"/>
          <p:cNvSpPr/>
          <p:nvPr/>
        </p:nvSpPr>
        <p:spPr>
          <a:xfrm>
            <a:off x="700564" y="3957518"/>
            <a:ext cx="2435066" cy="547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Горизонт планирования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00564" y="4609743"/>
            <a:ext cx="2435066" cy="840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Достижение национальных целей развития Российской Федерации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354467" y="3160752"/>
            <a:ext cx="2435066" cy="577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4550" dirty="0"/>
          </a:p>
        </p:txBody>
      </p:sp>
      <p:sp>
        <p:nvSpPr>
          <p:cNvPr id="8" name="Text 5"/>
          <p:cNvSpPr/>
          <p:nvPr/>
        </p:nvSpPr>
        <p:spPr>
          <a:xfrm>
            <a:off x="3477339" y="3957518"/>
            <a:ext cx="2189202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указа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3354467" y="4336137"/>
            <a:ext cx="2435066" cy="56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Определяющие направления развития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08370" y="3160752"/>
            <a:ext cx="2435066" cy="577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4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7</a:t>
            </a:r>
            <a:endParaRPr lang="en-US" sz="4550" dirty="0"/>
          </a:p>
        </p:txBody>
      </p:sp>
      <p:sp>
        <p:nvSpPr>
          <p:cNvPr id="11" name="Text 8"/>
          <p:cNvSpPr/>
          <p:nvPr/>
        </p:nvSpPr>
        <p:spPr>
          <a:xfrm>
            <a:off x="6131243" y="3957518"/>
            <a:ext cx="2189202" cy="273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Приоритетов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08370" y="4336137"/>
            <a:ext cx="2435066" cy="56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Основа для формирования личности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00564" y="5647134"/>
            <a:ext cx="7742873" cy="1961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Развитие дошкольного образования в России до 2030 года является одним из ключевых приоритетов государственной политики. Основная задача — создание условий для воспитания полноценной личности. Это подразумевает не только академические знания, но и формирование гражданской позиции, патриотизма и ответственности за будущее страны. Мы стремимся к тому, чтобы каждый ребенок получил возможность развиваться в благоприятной среде, соответствующей современным вызовам и традиционным ценностям.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1955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Указ Президента Российской </a:t>
            </a:r>
            <a:r>
              <a:rPr lang="en-US" sz="3900" dirty="0" err="1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Федерации</a:t>
            </a: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endParaRPr lang="ru-RU" sz="3900" dirty="0" smtClean="0">
              <a:solidFill>
                <a:srgbClr val="484237"/>
              </a:solidFill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 algn="ctr">
              <a:lnSpc>
                <a:spcPts val="4850"/>
              </a:lnSpc>
              <a:buNone/>
            </a:pPr>
            <a:r>
              <a:rPr lang="en-US" sz="390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</a:t>
            </a:r>
            <a:r>
              <a:rPr lang="en-US" sz="390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7 мая 2024 г. № 309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988945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868204" y="30261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438632" y="3057168"/>
            <a:ext cx="3537347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Воспитание гармоничной личности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438632" y="3796546"/>
            <a:ext cx="353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целостной и всесторонне развитой личности.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23986" y="2988945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8" name="Text 6"/>
          <p:cNvSpPr/>
          <p:nvPr/>
        </p:nvSpPr>
        <p:spPr>
          <a:xfrm>
            <a:off x="5298400" y="30261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5868829" y="3057168"/>
            <a:ext cx="353746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Патриотизм и социальная ответственность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868829" y="3796546"/>
            <a:ext cx="353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Воспитание любви к Родине и готовности к общественно полезной деятельности.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54302" y="2988945"/>
            <a:ext cx="446484" cy="446484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2" name="Text 10"/>
          <p:cNvSpPr/>
          <p:nvPr/>
        </p:nvSpPr>
        <p:spPr>
          <a:xfrm>
            <a:off x="9728716" y="30261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10299144" y="3057168"/>
            <a:ext cx="304490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Традиционные ценности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299144" y="3486388"/>
            <a:ext cx="353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Опора на духовно-нравственные и культурно-исторические ценности России.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4972407"/>
            <a:ext cx="13042821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Указ Президента Российской Федерации от 7 мая 2024 г. № 309 является основополагающим документом, определяющим национальные цели развития. Особое внимание уделяется дошкольному образованию как фундаменту формирования личности. К 2030 году перед нами стоит задача создать такую образовательную среду, которая будет способствовать развитию гармоничной, патриотичной и социально-ответственной личности. Это достигается через интеграцию традиционных российских духовно-нравственных и культурно-исторических ценностей в образовательный процесс. Важно, чтобы дети с раннего возраста усваивали основы морали и этики, понимали значение семейных ценностей и уважали историю своей страны.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23" y="821650"/>
            <a:ext cx="13122354" cy="1178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37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Указ Президента Российской </a:t>
            </a:r>
            <a:r>
              <a:rPr lang="en-US" sz="3700" dirty="0" err="1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Федерации</a:t>
            </a:r>
            <a:r>
              <a:rPr lang="en-US" sz="37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endParaRPr lang="ru-RU" sz="3700" dirty="0" smtClean="0">
              <a:solidFill>
                <a:srgbClr val="484237"/>
              </a:solidFill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 algn="ctr">
              <a:lnSpc>
                <a:spcPts val="4600"/>
              </a:lnSpc>
              <a:buNone/>
            </a:pPr>
            <a:r>
              <a:rPr lang="en-US" sz="370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</a:t>
            </a:r>
            <a:r>
              <a:rPr lang="en-US" sz="370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7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8 мая 2024 г. № 314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54023" y="2471142"/>
            <a:ext cx="6331268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Цели госполитики в области исторического просвещения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54023" y="3248501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общероссийской гражданской идентичности.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54023" y="3615928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Укрепление общности Русского мира.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54023" y="3983355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Сохранение памяти о значимых событиях истории России.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754023" y="4350782"/>
            <a:ext cx="6331268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Осознание многонациональной природы социокультурного развития.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54023" y="5019675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Популяризация достижений отечественной науки и культуры.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7552730" y="2471142"/>
            <a:ext cx="2788444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направления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552730" y="2954060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Патриотическое воспитание.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7552730" y="3321487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Сохранение памяти о защитниках Отечества.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552730" y="3688913"/>
            <a:ext cx="633126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активной гражданской позиции.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7552730" y="4056340"/>
            <a:ext cx="6331268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Сохранение традиционных российских духовно-нравственных ценностей.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754023" y="5599152"/>
            <a:ext cx="13122354" cy="1808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sz="14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Указ Президента Российской Федерации от 8 мая 2024 г. № 314 акцентирует внимание на историческом просвещении. Целью является формирование общероссийской гражданской идентичности и укрепление общности Русского мира. Это достигается через сохранение памяти о значимых исторических событиях, осознание многонационального характера развития России, популяризацию достижений отечественной науки и культуры, а также патриотическое воспитание. Важно не допустить умаления значения подвига народа при защите Отечества и формировать активную гражданскую позицию у подрастающего поколения. Это позволит обеспечить преемственность поколений и укрепить связь с историческим прошлым.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3079"/>
            <a:ext cx="796528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Направления деятельности ДОО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1839992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2038350"/>
            <a:ext cx="348555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Патриотическое воспитание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2467570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любви к Родине, уважения к ее истории и символам.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14379" y="1839992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7" name="Text 5"/>
          <p:cNvSpPr/>
          <p:nvPr/>
        </p:nvSpPr>
        <p:spPr>
          <a:xfrm>
            <a:off x="7612737" y="2038350"/>
            <a:ext cx="547675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Сохранение памяти о защитниках Отечества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12737" y="2467570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Изучение подвигов героев, уважение к историческому наследию.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3499366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0" name="Text 8"/>
          <p:cNvSpPr/>
          <p:nvPr/>
        </p:nvSpPr>
        <p:spPr>
          <a:xfrm>
            <a:off x="992148" y="3697724"/>
            <a:ext cx="469177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Сохранение традиционных ценностей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92148" y="4126944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Привитие духовно-нравственных и культурно-исторических ценностей.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14379" y="3499366"/>
            <a:ext cx="6422231" cy="1461016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3" name="Text 11"/>
          <p:cNvSpPr/>
          <p:nvPr/>
        </p:nvSpPr>
        <p:spPr>
          <a:xfrm>
            <a:off x="7612737" y="3697724"/>
            <a:ext cx="375582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Многонациональное развитие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12737" y="4126944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Осознание многообразия культур и национальностей России.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816055" y="5183624"/>
            <a:ext cx="13042821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 рамках реализации Указа Президента Российской Федерации от 8 мая 2024 г. № 314, перед дошкольными образовательными организациями (ДОО) ставятся конкретные задачи. Эти направления деятельности направлены на всестороннее развитие личности ребенка. Особое внимание уделяется патриотическому воспитанию, которое включает в себя не только изучение символов государства, но и формирование чувства гордости за свою страну. Важно также сохранять память о защитниках Отечества, передавая детям знания о героическом прошлом. Сохранение традиционных российских духовно-нравственных и культурно-исторических ценностей является краеугольным камнем этого процесса. Кроме того, необходимо формировать у детей осознание многонациональной природы социокультурного развития России, воспитывая толерантность и уважение к другим культурам.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4512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Указ Президента Российской </a:t>
            </a:r>
            <a:r>
              <a:rPr lang="en-US" sz="3900" dirty="0" err="1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Федерации</a:t>
            </a: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endParaRPr lang="ru-RU" sz="3900" dirty="0" smtClean="0">
              <a:solidFill>
                <a:srgbClr val="484237"/>
              </a:solidFill>
              <a:latin typeface="Gelasio Semi Bold" pitchFamily="34" charset="0"/>
              <a:ea typeface="Gelasio Semi Bold" pitchFamily="34" charset="-122"/>
              <a:cs typeface="Gelasio Semi Bold" pitchFamily="34" charset="-120"/>
            </a:endParaRPr>
          </a:p>
          <a:p>
            <a:pPr marL="0" indent="0" algn="ctr">
              <a:lnSpc>
                <a:spcPts val="4850"/>
              </a:lnSpc>
              <a:buNone/>
            </a:pPr>
            <a:r>
              <a:rPr lang="en-US" sz="390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</a:t>
            </a:r>
            <a:r>
              <a:rPr lang="en-US" sz="390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9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9 ноября 2022 г. № 809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818555" y="2481620"/>
            <a:ext cx="446365" cy="515898"/>
          </a:xfrm>
          <a:prstGeom prst="roundRect">
            <a:avLst>
              <a:gd name="adj" fmla="val 12291"/>
            </a:avLst>
          </a:prstGeom>
          <a:solidFill>
            <a:srgbClr val="DFDFE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502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7930" y="2609255"/>
            <a:ext cx="233052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Жизнь и достоинство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537930" y="3348633"/>
            <a:ext cx="233052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Фундаментальные ценности человеческого бытия.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141232" y="2481620"/>
            <a:ext cx="446365" cy="515898"/>
          </a:xfrm>
          <a:prstGeom prst="roundRect">
            <a:avLst>
              <a:gd name="adj" fmla="val 12291"/>
            </a:avLst>
          </a:prstGeom>
          <a:solidFill>
            <a:srgbClr val="DFDFE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67" y="2491502"/>
            <a:ext cx="496133" cy="49613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860608" y="2609255"/>
            <a:ext cx="2330529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Патриотизм и гражданственность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4674274" y="3514784"/>
            <a:ext cx="233052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Любовь к Родине и ответственность за ее судьбу.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7463909" y="2481620"/>
            <a:ext cx="446365" cy="515898"/>
          </a:xfrm>
          <a:prstGeom prst="roundRect">
            <a:avLst>
              <a:gd name="adj" fmla="val 12291"/>
            </a:avLst>
          </a:prstGeom>
          <a:solidFill>
            <a:srgbClr val="DFDFE0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44" y="2491502"/>
            <a:ext cx="496133" cy="49613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83285" y="2609255"/>
            <a:ext cx="233052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Крепкая семья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8183285" y="3038475"/>
            <a:ext cx="233052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Основа общества и источник нравственных идеалов.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10786586" y="2481620"/>
            <a:ext cx="446365" cy="515898"/>
          </a:xfrm>
          <a:prstGeom prst="roundRect">
            <a:avLst>
              <a:gd name="adj" fmla="val 12291"/>
            </a:avLst>
          </a:prstGeom>
          <a:solidFill>
            <a:srgbClr val="DFDFE0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821" y="2491502"/>
            <a:ext cx="496133" cy="49613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505962" y="2609255"/>
            <a:ext cx="2330648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Взаимопомощь и уважение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11505962" y="3348633"/>
            <a:ext cx="233064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Принципы коллективизма и единства народов.</a:t>
            </a:r>
            <a:endParaRPr lang="en-US" sz="1550" dirty="0"/>
          </a:p>
        </p:txBody>
      </p:sp>
      <p:sp>
        <p:nvSpPr>
          <p:cNvPr id="19" name="Text 13"/>
          <p:cNvSpPr/>
          <p:nvPr/>
        </p:nvSpPr>
        <p:spPr>
          <a:xfrm>
            <a:off x="793790" y="4834652"/>
            <a:ext cx="130428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Указ Президента Российской Федерации от 9 ноября 2022 г. № 809 определяет основы государственной политики по сохранению и укреплению традиционных российских духовно-нравственных ценностей. Традиционные ценности – это не просто набор правил, а нравственные ориентиры, формирующие мировоззрение граждан и передаваемые из поколения в поколение. Они являются основой общероссийской государственной идентичности и единого культурного пространства страны. К таким ценностям относятся жизнь, достоинство, права и свободы человека, патриотизм, гражданственность, служение Отечеству, высокие нравственные идеалы, крепкая семья, созидательный труд,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 Эти ценности являются стержнем, который укрепляет гражданское единство и способствует самобытному развитию многонационального народа России.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4583" y="326350"/>
            <a:ext cx="8839557" cy="370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Комплексный подход к развитию дошкольного образования</a:t>
            </a:r>
            <a:endParaRPr lang="en-US" sz="2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3" y="934521"/>
            <a:ext cx="4473694" cy="31517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24150" y="4456748"/>
            <a:ext cx="2018824" cy="185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Нормативно-правовая база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74583" y="4713327"/>
            <a:ext cx="4268391" cy="37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Разработка и утверждение документов, регулирующих деятельность ДОО</a:t>
            </a:r>
            <a:r>
              <a:rPr lang="en-US" sz="9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972" y="3574971"/>
            <a:ext cx="4788337" cy="478833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62628" y="4486930"/>
            <a:ext cx="177522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9887307" y="4456748"/>
            <a:ext cx="1550313" cy="185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Кадровый потенциал</a:t>
            </a: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9887307" y="4713327"/>
            <a:ext cx="4268510" cy="37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Повышение квалификации педагогов, привлечение молодых специалистов</a:t>
            </a:r>
            <a:r>
              <a:rPr lang="en-US" sz="9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972" y="3574971"/>
            <a:ext cx="4788337" cy="478833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597444" y="4894362"/>
            <a:ext cx="177522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9887307" y="7034927"/>
            <a:ext cx="2312670" cy="185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Материально-техническая база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9887307" y="7291507"/>
            <a:ext cx="4268510" cy="189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Создание современной и </a:t>
            </a:r>
            <a:endParaRPr lang="ru-RU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1450"/>
              </a:lnSpc>
              <a:buNone/>
            </a:pPr>
            <a:r>
              <a:rPr lang="en-US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безопасной</a:t>
            </a:r>
            <a:r>
              <a:rPr lang="en-US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развивающей среды</a:t>
            </a:r>
            <a:r>
              <a:rPr lang="en-US" sz="9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9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72" y="3574971"/>
            <a:ext cx="4788337" cy="478833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190012" y="7229177"/>
            <a:ext cx="177522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1350" dirty="0"/>
          </a:p>
        </p:txBody>
      </p:sp>
      <p:sp>
        <p:nvSpPr>
          <p:cNvPr id="16" name="Text 10"/>
          <p:cNvSpPr/>
          <p:nvPr/>
        </p:nvSpPr>
        <p:spPr>
          <a:xfrm>
            <a:off x="2706529" y="7034927"/>
            <a:ext cx="2036445" cy="185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Методическое обеспечение</a:t>
            </a:r>
            <a:endParaRPr lang="en-US" dirty="0"/>
          </a:p>
        </p:txBody>
      </p:sp>
      <p:sp>
        <p:nvSpPr>
          <p:cNvPr id="17" name="Text 11"/>
          <p:cNvSpPr/>
          <p:nvPr/>
        </p:nvSpPr>
        <p:spPr>
          <a:xfrm>
            <a:off x="474583" y="7291507"/>
            <a:ext cx="4268391" cy="1899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Внедрение инновационных </a:t>
            </a:r>
            <a:r>
              <a:rPr lang="en-US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методик</a:t>
            </a: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endParaRPr lang="ru-RU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r">
              <a:lnSpc>
                <a:spcPts val="1450"/>
              </a:lnSpc>
              <a:buNone/>
            </a:pPr>
            <a:r>
              <a:rPr lang="en-US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 </a:t>
            </a: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технологий обучения.</a:t>
            </a:r>
            <a:endParaRPr lang="en-US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971" y="3574970"/>
            <a:ext cx="4788337" cy="4788337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855196" y="6821745"/>
            <a:ext cx="177522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1350" dirty="0"/>
          </a:p>
        </p:txBody>
      </p:sp>
      <p:sp>
        <p:nvSpPr>
          <p:cNvPr id="20" name="Text 13"/>
          <p:cNvSpPr/>
          <p:nvPr/>
        </p:nvSpPr>
        <p:spPr>
          <a:xfrm>
            <a:off x="474583" y="8496776"/>
            <a:ext cx="13681234" cy="759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Комплексный подход к развитию дошкольного образования включает в себя несколько взаимосвязанных элементов. Первый — это развитие нормативно-правовой базы, которая создает четкие ориентиры для всех участников образовательного процесса. Второй — это укрепление кадрового потенциала, что подразумевает не только подготовку новых специалистов, но и повышение квалификации уже работающих педагогов. Третий элемент – это материально-техническое оснащение, создание современной, безопасной и доступной образовательной среды. Четвертый — методическое обеспечение, которое включает в себя разработку и внедрение инновационных методик и технологий, способствующих гармоничному развитию детей. Все эти направления работают сообща, формируя единое образовательное пространство и обеспечивая высокое качество дошкольного образования.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383" y="535781"/>
            <a:ext cx="13071634" cy="1218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Создание единого образовательного пространства в Российской Федерации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779383" y="2728079"/>
            <a:ext cx="4259818" cy="194786"/>
          </a:xfrm>
          <a:prstGeom prst="roundRect">
            <a:avLst>
              <a:gd name="adj" fmla="val 15006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974169" y="3117652"/>
            <a:ext cx="3199686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Стандартизация программ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974169" y="3539014"/>
            <a:ext cx="3870246" cy="935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Разработка и внедрение Федеральной образовательной программы дошкольного образования.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5185291" y="2435781"/>
            <a:ext cx="4259818" cy="194786"/>
          </a:xfrm>
          <a:prstGeom prst="roundRect">
            <a:avLst>
              <a:gd name="adj" fmla="val 15006"/>
            </a:avLst>
          </a:prstGeom>
          <a:solidFill>
            <a:srgbClr val="EEE8DD"/>
          </a:solidFill>
          <a:ln/>
        </p:spPr>
      </p:sp>
      <p:sp>
        <p:nvSpPr>
          <p:cNvPr id="7" name="Text 5"/>
          <p:cNvSpPr/>
          <p:nvPr/>
        </p:nvSpPr>
        <p:spPr>
          <a:xfrm>
            <a:off x="5380077" y="2825353"/>
            <a:ext cx="3870246" cy="608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Единые требования к оснащению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380077" y="3551158"/>
            <a:ext cx="3870246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Утверждение перечня средств обучения и воспитания для ДОО.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9591199" y="2143482"/>
            <a:ext cx="4259818" cy="194786"/>
          </a:xfrm>
          <a:prstGeom prst="roundRect">
            <a:avLst>
              <a:gd name="adj" fmla="val 15006"/>
            </a:avLst>
          </a:prstGeom>
          <a:solidFill>
            <a:srgbClr val="EEE8DD"/>
          </a:solidFill>
          <a:ln/>
        </p:spPr>
      </p:sp>
      <p:sp>
        <p:nvSpPr>
          <p:cNvPr id="10" name="Text 8"/>
          <p:cNvSpPr/>
          <p:nvPr/>
        </p:nvSpPr>
        <p:spPr>
          <a:xfrm>
            <a:off x="9785985" y="2533055"/>
            <a:ext cx="3212902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Инновационные методики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9785985" y="2954417"/>
            <a:ext cx="3870246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Внедрение технологий, направленных на развитие личности и компетенций.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79383" y="4888468"/>
            <a:ext cx="13071634" cy="2806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Создание единого образовательного пространства в Российской Федерации является ключевой задачей, направленной на обеспечение равных возможностей для всех детей, независимо от региона проживания. Это достигается через унификацию образовательных программ и стандартов. Федеральная образовательная программа дошкольного образования, утвержденная приказом Минпросвещения России, является основой для всех ДОО. Также важно внедрение единых требований к оснащению, что гарантирует доступ к современным средствам обучения и воспитания. Это способствует формированию безопасной и доступной развивающей образовательной среды. Параллельно с этим происходит внедрение инновационных методик и технологий, направленных на развитие личности детей и формирование у них необходимых компетенций, включая математическую, естественно-научную и читательскую грамотность. Все эти меры способствуют созданию согласованной и эффективной системы дошкольного образования по всей стране.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1747" y="571143"/>
            <a:ext cx="12080200" cy="501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направления развития дошкольного образования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928687" y="1483873"/>
            <a:ext cx="1334690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1495306" y="1321115"/>
            <a:ext cx="3877747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Единое образовательное пространство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1432620" y="1589840"/>
            <a:ext cx="1238428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 </a:t>
            </a:r>
            <a:r>
              <a:rPr lang="en-US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Конструирование</a:t>
            </a:r>
            <a:r>
              <a:rPr lang="en-US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содержания и технологий дошкольного образования</a:t>
            </a: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1544717" y="1960063"/>
            <a:ext cx="335565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Эффективная система воспитания</a:t>
            </a: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1548050" y="2273141"/>
            <a:ext cx="1238428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Формирование гармонично развитой, патриотичной личности.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1572816" y="2594484"/>
            <a:ext cx="2597110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Осознанное родительство</a:t>
            </a:r>
            <a:endParaRPr lang="en-US" dirty="0"/>
          </a:p>
        </p:txBody>
      </p:sp>
      <p:sp>
        <p:nvSpPr>
          <p:cNvPr id="12" name="Text 7"/>
          <p:cNvSpPr/>
          <p:nvPr/>
        </p:nvSpPr>
        <p:spPr>
          <a:xfrm>
            <a:off x="1574483" y="2884518"/>
            <a:ext cx="1238428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Создание института ответственного подхода к воспитанию детей</a:t>
            </a:r>
            <a:r>
              <a:rPr lang="en-US" sz="12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250" dirty="0"/>
          </a:p>
        </p:txBody>
      </p:sp>
      <p:sp>
        <p:nvSpPr>
          <p:cNvPr id="14" name="Text 8"/>
          <p:cNvSpPr/>
          <p:nvPr/>
        </p:nvSpPr>
        <p:spPr>
          <a:xfrm>
            <a:off x="1523405" y="3242070"/>
            <a:ext cx="264568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1550" dirty="0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 </a:t>
            </a:r>
            <a:r>
              <a:rPr lang="en-US" sz="1550" dirty="0" err="1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Инновационные</a:t>
            </a:r>
            <a:r>
              <a:rPr lang="en-US" sz="1550" dirty="0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1550" dirty="0" err="1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методики</a:t>
            </a:r>
            <a:r>
              <a:rPr lang="ru-RU" sz="1550" dirty="0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1574483" y="3495792"/>
            <a:ext cx="1238428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Развитие математического и естественно-научного образования.</a:t>
            </a:r>
            <a:endParaRPr lang="en-US" dirty="0"/>
          </a:p>
        </p:txBody>
      </p:sp>
      <p:sp>
        <p:nvSpPr>
          <p:cNvPr id="16" name="Text 10"/>
          <p:cNvSpPr/>
          <p:nvPr/>
        </p:nvSpPr>
        <p:spPr>
          <a:xfrm>
            <a:off x="413147" y="6050637"/>
            <a:ext cx="13346906" cy="1796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000"/>
              </a:lnSpc>
              <a:buNone/>
            </a:pPr>
            <a:r>
              <a:rPr lang="en-US" sz="1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Итак, подведем итоги нашей презентации. Целевые ориентиры развития дошкольного образования Российской Федерации до 2030 года охватывают несколько ключевых направлений. Во-первых, это конструирование единого образовательного пространства, что обеспечивает стандартизацию и высокое качество образования по всей стране. Во-вторых, создание эффективной системы воспитательной работы, направленной на формирование гармонично развитой, патриотичной и социально ответственной личности на основе традиционных российских духовно-нравственных и культурно-исторических ценностей. В-третьих, формирование института осознанного и ответственного родительства через педагогическое просвещение. И, наконец, внедрение инновационных методик и технологий, направленных на развитие личности детей, формирование у них необходимых компетенций и совершенствование математического и естественно-научного образования. Все эти меры способствуют созданию безопасной, доступной и развивающей образовательной среды в ДОО, обеспечивая будущее нашей страны.</a:t>
            </a:r>
            <a:endParaRPr lang="en-US" sz="1400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957560" y="1303495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934045" y="1957087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934045" y="2610203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>
            <a:off x="909340" y="3242070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904875" y="3916203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928687" y="4553188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934045" y="5248512"/>
            <a:ext cx="523280" cy="507445"/>
          </a:xfrm>
          <a:prstGeom prst="homePlate">
            <a:avLst/>
          </a:prstGeom>
          <a:solidFill>
            <a:srgbClr val="EF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57560" y="1469945"/>
            <a:ext cx="2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57560" y="2160508"/>
            <a:ext cx="20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57561" y="2719857"/>
            <a:ext cx="22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57561" y="3368038"/>
            <a:ext cx="261639" cy="3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57560" y="4041577"/>
            <a:ext cx="20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57561" y="4622244"/>
            <a:ext cx="26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07119" y="5373884"/>
            <a:ext cx="15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548050" y="4054316"/>
            <a:ext cx="86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Gelasio Semi Bold" charset="0"/>
              </a:rPr>
              <a:t>Реализация исторического просвещения на уровне дошкольного образования</a:t>
            </a:r>
            <a:endParaRPr lang="ru-RU" dirty="0">
              <a:solidFill>
                <a:schemeClr val="accent3">
                  <a:lumMod val="75000"/>
                </a:schemeClr>
              </a:solidFill>
              <a:cs typeface="Gelasio Semi Bold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4482" y="4551341"/>
            <a:ext cx="878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Gelasio Semi Bold" charset="0"/>
              </a:rPr>
              <a:t>Формирование безопасной и доступной развивающей образовательной среды ДОО, в том числе цифровой</a:t>
            </a:r>
            <a:endParaRPr lang="ru-RU" dirty="0">
              <a:solidFill>
                <a:schemeClr val="bg2">
                  <a:lumMod val="50000"/>
                </a:schemeClr>
              </a:solidFill>
              <a:cs typeface="Gelasio Semi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7350" y="5235384"/>
            <a:ext cx="90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Gelasio Semi Bold" charset="0"/>
              </a:rPr>
              <a:t>Вариативность и научная обоснованность маршрутов развития ДОО, механизмов и инструментов их реализации, оценки качества и эффективности</a:t>
            </a:r>
            <a:endParaRPr lang="ru-RU" dirty="0">
              <a:solidFill>
                <a:schemeClr val="bg2">
                  <a:lumMod val="50000"/>
                </a:schemeClr>
              </a:solidFill>
              <a:cs typeface="Gelasio Semi Bol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1382</Words>
  <Application>Microsoft Office PowerPoint</Application>
  <PresentationFormat>Произвольный</PresentationFormat>
  <Paragraphs>115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Gelasio Semi Bold</vt:lpstr>
      <vt:lpstr>Gelasio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Белова Ирина Николаевна</cp:lastModifiedBy>
  <cp:revision>7</cp:revision>
  <cp:lastPrinted>2025-06-17T07:51:45Z</cp:lastPrinted>
  <dcterms:created xsi:type="dcterms:W3CDTF">2025-06-17T07:28:42Z</dcterms:created>
  <dcterms:modified xsi:type="dcterms:W3CDTF">2025-06-17T09:09:28Z</dcterms:modified>
</cp:coreProperties>
</file>